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4" r:id="rId9"/>
    <p:sldId id="336" r:id="rId10"/>
    <p:sldId id="337" r:id="rId11"/>
    <p:sldId id="357" r:id="rId12"/>
    <p:sldId id="356" r:id="rId13"/>
    <p:sldId id="338" r:id="rId14"/>
    <p:sldId id="358" r:id="rId15"/>
    <p:sldId id="343" r:id="rId16"/>
    <p:sldId id="339" r:id="rId17"/>
    <p:sldId id="340" r:id="rId18"/>
    <p:sldId id="341" r:id="rId19"/>
    <p:sldId id="344" r:id="rId20"/>
    <p:sldId id="346" r:id="rId21"/>
    <p:sldId id="347" r:id="rId22"/>
    <p:sldId id="351" r:id="rId23"/>
    <p:sldId id="342" r:id="rId24"/>
    <p:sldId id="360" r:id="rId25"/>
    <p:sldId id="348" r:id="rId26"/>
    <p:sldId id="345" r:id="rId27"/>
    <p:sldId id="349" r:id="rId28"/>
    <p:sldId id="350" r:id="rId29"/>
    <p:sldId id="362" r:id="rId30"/>
    <p:sldId id="363" r:id="rId31"/>
    <p:sldId id="361" r:id="rId32"/>
    <p:sldId id="364" r:id="rId33"/>
    <p:sldId id="365" r:id="rId34"/>
    <p:sldId id="366" r:id="rId35"/>
    <p:sldId id="367" r:id="rId36"/>
    <p:sldId id="354" r:id="rId37"/>
    <p:sldId id="355" r:id="rId38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9"/>
    <p:restoredTop sz="94674"/>
  </p:normalViewPr>
  <p:slideViewPr>
    <p:cSldViewPr snapToGrid="0">
      <p:cViewPr varScale="1">
        <p:scale>
          <a:sx n="124" d="100"/>
          <a:sy n="12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0E0BD12-1AD2-3742-9A27-AD5F4C4DFE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AABFCE-A968-AF49-B56D-1845B3E556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5B5C9-8AFE-8F47-8EF5-71737743EF4C}" type="datetimeFigureOut">
              <a:rPr kumimoji="1" lang="zh-CN" altLang="en-US" smtClean="0"/>
              <a:t>2023/3/25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3DC0BF-E750-214B-AF00-2A8A58AEBA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8D9266-946B-FE45-9D82-97790657E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E00DF-4961-734E-B31B-EC366A903D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156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3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0A3C4-5B70-4DD6-AD9C-C2685F0CD421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289A9-F541-4C95-AAB9-5978DC9470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19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1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09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02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299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289A9-F541-4C95-AAB9-5978DC9470A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3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F6FD6-A5BA-48D1-A215-9557E648F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BB38B1-B827-4D20-8048-8425F68F4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CD689-6BF4-4F2B-B7FA-8A5C8554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497CD0-F9E4-4FAC-AE7D-35C6EAA5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8799DD-F489-4B97-839B-39CB9895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5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C544D-96AD-48BB-897F-6719A8E5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39CDF4-BD44-4DC1-849C-6466963EB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E53B6-28DD-4FA7-8617-4AA9B1ED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E80D4-1B1B-4F17-8594-3A57A518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4976C-83EB-440A-80EF-E18B2F2E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7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371CDD-DA27-43D5-9C76-703F6C0E5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5C05B-DDB2-4D62-B2CA-A0D72EE32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AC980-15C3-42AA-AF22-75098102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D6017-061A-4E55-A8E5-6475AEF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0A9FC-2654-4B1F-8CAD-6C77D4DD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37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4F08-EA69-4091-B53F-BD537573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5E619-8C07-4283-BB65-CA509D9F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00D2C-40D4-4E9D-ABF3-7AFDFE5E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5D319-D22C-425C-B404-B69000CE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1E1E3F-A170-449C-8F2E-F82AB766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73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A8CAC-66D7-450B-9162-AF2DEB569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DA262E-B247-44CE-8016-3550D8651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FB133-E7C7-4CBC-9C77-8B66A320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A38522-DF86-45B4-934A-6CD9702C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8153E-51FA-42C0-9F82-D52BBADC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0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F86B4-663D-45AC-A45A-38DAC16F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6E8F9-7B91-4C15-B083-2B6C17E0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C294EE-5437-406C-9D31-A33DC3BB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9B415A-BC9E-4C34-B913-D110A9C0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0AC01-B43B-4FBC-803A-0738BD06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75FB82-7E4A-4CF9-8628-AF95DE0D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01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C9F0-E6AF-4D07-A901-2E6A5394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A3CCD-4D02-4B35-9E05-249FCDDC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36038E-8527-44F4-93BF-25B299975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0927-63BA-4121-B306-71F27E3E9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3960C7-525E-4585-A6ED-C78E97ED9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3106B5-B1E4-429F-ABAE-4281F9A5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C5F7F0-CE22-4632-8133-DC920600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DA1E0B-AE33-47C1-B79A-BE2B4212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6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BA5D7-2FAB-48F0-B05D-5CCC891E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59B3D4-41C3-4AD6-9C88-047C8057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348FF6-F98D-4E3D-9E9E-413A7928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29FBF8-F311-4AE8-8DA0-E171DE4C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16CEDE-3EC6-4DF3-AE3A-2051D850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24F366-A9E9-456F-8899-9762299D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9135D3-D736-4D99-A977-13C57CFC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69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AD659-EE58-43E8-B3C4-10C58921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43F85-2047-4E44-897B-67E6AC736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377908-5230-4901-B34A-D79FA76C6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9C15B9-E2D2-4161-B4E3-A94B0AC4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2620D0-3B62-474A-B547-F97A589B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58841-F9C0-49AC-AFE7-6E12EE57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3A462-E28B-4BBF-8428-CE73B09D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F8ECF-0019-4314-BFBE-B0000EB08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96C88-D0F6-41C5-BD35-088BFD817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FF3D09-8F3C-4E01-BA34-36E0C9FD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C57EF6-36B6-43E4-8B4F-D0B50572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0C2F5-7B61-4CB9-AD51-B9A95E4F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79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5A5C34-498E-423F-8E30-6984D7FC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A908A-0C2A-4EEB-84D5-A4629DFDE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9FF10-5B5A-4943-BEC4-DBA54AF4B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C83B7-D622-48AA-99C4-6E98C7002B10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8401AB-7FBB-4DDE-80FE-F347DC081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84132-CB51-461F-BBB2-541F0E09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A041-1C95-46A2-9050-2577A3470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9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C93073-E206-E24C-865F-D1B6D199C0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529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𝑪𝒉𝒂𝒑𝒕𝒆𝒓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𝑭𝒊𝒓𝒔𝒕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𝑶𝒓𝒅𝒆𝒓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𝑺𝒚𝒔𝒕𝒆𝒎𝒔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𝑓𝑖𝑟𝑠𝑡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𝑒𝑥𝑝𝑙𝑖𝑐𝑖𝑡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𝑓𝑜𝑟𝑚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(1)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𝑑𝑒𝑠𝑐𝑟𝑖𝑏𝑒𝑑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′=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−2 </m:t>
                                </m:r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C93073-E206-E24C-865F-D1B6D199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529352"/>
              </a:xfrm>
              <a:prstGeom prst="rect">
                <a:avLst/>
              </a:prstGeom>
              <a:blipFill>
                <a:blip r:embed="rId2"/>
                <a:stretch>
                  <a:fillRect l="-13958" t="-5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82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009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𝑾𝒓𝒐𝒏𝒔𝒌𝒊𝒂𝒏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h𝑜𝑚𝑒𝑔𝑒𝑛𝑒𝑜𝑢𝑠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009256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32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17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𝑂𝑏𝑣𝑖𝑜𝑢𝑠𝑙𝑦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𝐴𝑐𝑐𝑜𝑟𝑑𝑖𝑛𝑔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𝑒𝑥𝑎𝑐𝑡𝑙𝑦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𝑪𝒐𝒓𝒐𝒍𝒍𝒂𝒓𝒚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𝑒𝑖𝑡h𝑒𝑟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𝑛𝑜𝑛𝑣𝑎𝑛𝑖𝑠h𝑖𝑛𝑔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𝑛𝑒𝑐𝑒𝑠𝑠𝑎𝑟𝑦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𝑠𝑢𝑓𝑓𝑖𝑐𝑖𝑒𝑛𝑡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173550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22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53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𝑊𝑟𝑜𝑛𝑠𝑘𝑖𝑎𝑛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𝑒𝑞𝑎𝑢𝑡𝑖𝑜𝑛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𝐴𝑐𝑐𝑜𝑟𝑑𝑖𝑛𝑔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𝑢𝑛𝑖𝑞𝑢𝑒𝑛𝑒𝑠𝑠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407F4F-396D-D749-99B4-BACADAB7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537944"/>
              </a:xfrm>
              <a:prstGeom prst="rect">
                <a:avLst/>
              </a:prstGeom>
              <a:blipFill>
                <a:blip r:embed="rId2"/>
                <a:stretch>
                  <a:fillRect l="-313" b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25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04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𝑐𝑜𝑚𝑏𝑖𝑛𝑎𝑡𝑖𝑜𝑛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𝑃𝑟𝑜𝑜𝑓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∀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)]′=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𝑒𝑥𝑐𝑎𝑡𝑙𝑦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𝑏𝑒𝑐𝑎𝑢𝑠𝑒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𝐴𝑐𝑐𝑜𝑟𝑑𝑖𝑛𝑔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𝑡h𝑒𝑜𝑟𝑒𝑚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042377"/>
              </a:xfrm>
              <a:prstGeom prst="rect">
                <a:avLst/>
              </a:prstGeom>
              <a:blipFill>
                <a:blip r:embed="rId2"/>
                <a:stretch>
                  <a:fillRect l="-313" r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60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𝑐𝑜𝑚𝑏𝑖𝑛𝑎𝑡𝑖𝑜𝑛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200329"/>
              </a:xfrm>
              <a:prstGeom prst="rect">
                <a:avLst/>
              </a:prstGeom>
              <a:blipFill>
                <a:blip r:embed="rId2"/>
                <a:stretch>
                  <a:fillRect l="-104"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5F1D9F4-616F-1244-B72A-5F74CC9D9412}"/>
                  </a:ext>
                </a:extLst>
              </p:cNvPr>
              <p:cNvSpPr/>
              <p:nvPr/>
            </p:nvSpPr>
            <p:spPr>
              <a:xfrm>
                <a:off x="0" y="1881030"/>
                <a:ext cx="1203103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𝑣𝑎𝑙𝑢𝑒𝑑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𝑓𝑜𝑟𝑚𝑠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𝑑𝑖𝑚𝑒𝑛𝑠𝑖𝑜𝑛𝑎𝑙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𝑠𝑝𝑎𝑐𝑒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5F1D9F4-616F-1244-B72A-5F74CC9D9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1030"/>
                <a:ext cx="12031038" cy="1754326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4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𝑛𝑜𝑛𝑠𝑖𝑔𝑢𝑙𝑎𝑟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754326"/>
              </a:xfrm>
              <a:prstGeom prst="rect">
                <a:avLst/>
              </a:prstGeom>
              <a:blipFill>
                <a:blip r:embed="rId2"/>
                <a:stretch>
                  <a:fillRect l="-104" b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48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422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𝑊𝑒𝑜𝑛𝑠𝑘𝑖𝑎𝑛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𝑡𝑟𝐴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𝑓𝑜𝑟𝑚𝑢𝑙𝑎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𝑳𝒊𝒐𝒖𝒗𝒊𝒍𝒍𝒆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𝒇𝒐𝒓𝒎𝒖𝒍𝒂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5710A79-62F3-AC4E-8FA6-F58DD58E0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422121"/>
              </a:xfrm>
              <a:prstGeom prst="rect">
                <a:avLst/>
              </a:prstGeom>
              <a:blipFill>
                <a:blip r:embed="rId2"/>
                <a:stretch>
                  <a:fillRect l="-104" t="-24107" b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59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866A14-D87D-DB4D-B664-D992D4C3993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108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𝑰𝒏𝒉𝒐𝒎𝒐𝒈𝒆𝒏𝒆𝒐𝒖𝒔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𝑺𝒚𝒔𝒕𝒆𝒎𝒔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   (1).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𝑓𝑖𝑥𝑒𝑑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𝑎𝑟𝑏𝑖𝑡𝑟𝑎𝑟𝑦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𝑒𝑞𝑢𝑎𝑖𝑡𝑜𝑛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𝑓𝑢𝑛𝑑𝑎𝑚𝑒𝑛𝑡𝑎𝑙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𝑠𝑦𝑠𝑡𝑒𝑚</m:t>
                    </m:r>
                  </m:oMath>
                </a14:m>
                <a:br>
                  <a:rPr kumimoji="1" lang="en-US" altLang="zh-CN" sz="240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𝑟𝑒𝑙𝑎𝑡𝑒𝑑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h𝑜𝑚𝑜𝑔𝑒𝑛𝑒𝑜𝑢𝑠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𝑒𝑞𝑢𝑎𝑡𝑖𝑜𝑛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𝑎𝑟𝑏𝑖𝑡𝑟𝑎𝑟𝑦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𝑐𝑜𝑛𝑠𝑡𝑎𝑛𝑡𝑠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2866A14-D87D-DB4D-B664-D992D4C3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108130"/>
              </a:xfrm>
              <a:prstGeom prst="rect">
                <a:avLst/>
              </a:prstGeom>
              <a:blipFill>
                <a:blip r:embed="rId2"/>
                <a:stretch>
                  <a:fillRect l="-313" b="-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7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15A1FC-ECDF-EB41-A5CC-D4AC1FFE6D6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46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𝑴𝒆𝒕𝒉𝒐𝒅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𝑽𝒂𝒓𝒊𝒂𝒕𝒊𝒐𝒏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𝒄𝒐𝒏𝒔𝒕𝒂𝒏𝒕𝒔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                  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    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𝑚𝑒𝑡h𝑜𝑑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𝑣𝑎𝑟𝑖𝑎𝑡𝑖𝑜𝑛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𝑟𝑒𝑝𝑙𝑎𝑐𝑒𝑑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𝑆𝑢𝑏𝑠𝑡𝑖𝑡𝑢𝑡𝑖𝑛𝑔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𝑔𝑖𝑣𝑒𝑠</m:t>
                      </m:r>
                      <m:acc>
                        <m:accPr>
                          <m:chr m:val="̃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br>
                  <a:rPr kumimoji="1" lang="en-US" altLang="zh-CN" sz="2400" b="0" dirty="0"/>
                </a:br>
                <a:r>
                  <a:rPr kumimoji="1" lang="en-US" altLang="zh-CN" sz="2400" b="0" dirty="0"/>
                  <a:t> </a:t>
                </a:r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15A1FC-ECDF-EB41-A5CC-D4AC1FFE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461705"/>
              </a:xfrm>
              <a:prstGeom prst="rect">
                <a:avLst/>
              </a:prstGeom>
              <a:blipFill>
                <a:blip r:embed="rId2"/>
                <a:stretch>
                  <a:fillRect l="-313" b="-21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64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Methods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solving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linear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differential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systems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coefficients</m:t>
                      </m:r>
                    </m:oMath>
                  </m:oMathPara>
                </a14:m>
                <a:br>
                  <a:rPr lang="en-US" altLang="zh-CN" dirty="0"/>
                </a:b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𝑻𝒓𝒂𝒏𝒔𝒇𝒐𝒓𝒎𝒂𝒕𝒊𝒐𝒏𝒔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en-US" altLang="zh-CN" sz="2400" b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𝑐𝑜𝑛𝑠𝑖𝑑𝑒𝑟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h𝑜𝑚𝑜𝑔𝑒𝑛𝑒𝑜𝑢𝑠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𝑠𝑦𝑠𝑡𝑒𝑚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.(1)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𝑛𝑜𝑛𝑠𝑖𝑛𝑔𝑢𝑙𝑎𝑟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𝑡𝑟𝑎𝑛𝑠𝑓𝑜𝑟𝑚𝑠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(2).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r>
                  <a:rPr kumimoji="1" lang="en-US" altLang="zh-CN" sz="2400" b="1" i="1" dirty="0">
                    <a:latin typeface="Cambria Math" panose="02040503050406030204" pitchFamily="18" charset="0"/>
                  </a:rPr>
                  <a:t>Theorem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𝑆𝑢𝑝𝑝𝑜𝑠𝑒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h𝑎𝑠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𝑑𝑖𝑓𝑓𝑒𝑟𝑒𝑛𝑡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𝑒𝑖𝑔𝑒𝑛𝑣𝑎𝑙𝑢𝑒𝑠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h𝑎𝑠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𝑙𝑖𝑛𝑒𝑎𝑟𝑙𝑦</m:t>
                    </m:r>
                  </m:oMath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𝑐h𝑜𝑖𝑐𝑒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𝑟𝑒𝑎𝑑𝑠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𝑠𝑖𝑚𝑝𝑙𝑦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𝑒𝑎𝑠𝑦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𝑛𝑎𝑚𝑒𝑙𝑦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648423"/>
              </a:xfrm>
              <a:prstGeom prst="rect">
                <a:avLst/>
              </a:prstGeom>
              <a:blipFill>
                <a:blip r:embed="rId2"/>
                <a:stretch>
                  <a:fillRect l="-729" r="-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0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782D34-C5CB-4344-8CB8-BB8A823E140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96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𝑑𝑒𝑛𝑜𝑡𝑒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𝑐𝑜𝑙𝑢𝑚𝑛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𝑏𝑜𝑙𝑑𝑓𝑎𝑐𝑒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𝑙𝑒𝑡𝑡𝑒𝑟𝑠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𝑠h𝑜𝑤𝑛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𝑓𝑜𝑙𝑙𝑤𝑖𝑛𝑔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𝐷𝑒𝑟𝑖𝑣𝑎𝑡𝑖𝑣𝑒𝑠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𝑖𝑛𝑡𝑒𝑔𝑟𝑎𝑙𝑠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𝑎𝑙𝑠𝑜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wise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nary>
                      <m:nary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kumimoji="1" lang="en-US" altLang="zh-CN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𝑛𝑜𝑡𝑎𝑡𝑖𝑜𝑛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𝑟𝑒𝑎𝑑𝑠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2782D34-C5CB-4344-8CB8-BB8A823E1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964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5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86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𝐺𝑜𝑖𝑛𝑔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𝑏𝑎𝑐𝑘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num>
                                  <m:den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86192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50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3232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𝑓𝑜𝑙𝑙𝑜𝑤𝑠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=3,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=6.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𝑆𝑜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𝑔𝑒𝑛𝑒𝑟𝑎𝑙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3232231"/>
              </a:xfrm>
              <a:prstGeom prst="rect">
                <a:avLst/>
              </a:prstGeom>
              <a:blipFill>
                <a:blip r:embed="rId2"/>
                <a:stretch>
                  <a:fillRect l="-104" b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771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/>
              <p:nvPr/>
            </p:nvSpPr>
            <p:spPr>
              <a:xfrm>
                <a:off x="0" y="-113016"/>
                <a:ext cx="12192000" cy="1531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+8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3016"/>
                <a:ext cx="12192000" cy="1531188"/>
              </a:xfrm>
              <a:prstGeom prst="rect">
                <a:avLst/>
              </a:prstGeom>
              <a:blipFill>
                <a:blip r:embed="rId2"/>
                <a:stretch>
                  <a:fillRect l="-313" t="-109917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FBB0FF8-2A8D-2949-919C-A674A138580A}"/>
                  </a:ext>
                </a:extLst>
              </p:cNvPr>
              <p:cNvSpPr/>
              <p:nvPr/>
            </p:nvSpPr>
            <p:spPr>
              <a:xfrm>
                <a:off x="277402" y="1644203"/>
                <a:ext cx="11986517" cy="5437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𝑟𝑒𝑙𝑎𝑡𝑒𝑑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𝑀𝑜𝑟𝑒𝑜𝑣𝑒𝑟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^−4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2400" dirty="0"/>
                </a:br>
                <a:br>
                  <a:rPr kumimoji="1" lang="en-US" altLang="zh-CN" sz="2400" dirty="0"/>
                </a:br>
                <a:endParaRPr kumimoji="1" lang="en-US" altLang="zh-CN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FBB0FF8-2A8D-2949-919C-A674A1385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2" y="1644203"/>
                <a:ext cx="11986517" cy="5437899"/>
              </a:xfrm>
              <a:prstGeom prst="rect">
                <a:avLst/>
              </a:prstGeom>
              <a:blipFill>
                <a:blip r:embed="rId3"/>
                <a:stretch>
                  <a:fillRect l="-8783" t="-6744" b="-6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8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381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>
                  <a:lnSpc>
                    <a:spcPct val="150000"/>
                  </a:lnSpc>
                </a:pP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3818609"/>
              </a:xfrm>
              <a:prstGeom prst="rect">
                <a:avLst/>
              </a:prstGeom>
              <a:blipFill>
                <a:blip r:embed="rId2"/>
                <a:stretch>
                  <a:fillRect l="-9583" t="-25581" b="-6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5091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𝑐𝑜𝑟𝑟𝑒𝑠𝑝𝑜𝑛𝑔𝑑𝑖𝑛𝑔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𝑐𝑜𝑛𝑗𝑢𝑔𝑎𝑡𝑒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𝑹𝒆𝒎𝒂𝒓𝒌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𝑖𝑉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𝑖𝑣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𝑖𝑏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𝑒𝑖𝑔𝑒𝑛𝑣𝑒𝑐𝑡𝑜𝑟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𝑐𝑜𝑚𝑝𝑙𝑒𝑥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𝑝𝑟𝑜𝑑𝑢𝑐𝑡𝑠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e>
                          </m:fun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𝑣𝑥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5091522"/>
              </a:xfrm>
              <a:prstGeom prst="rect">
                <a:avLst/>
              </a:prstGeom>
              <a:blipFill>
                <a:blip r:embed="rId2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57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205483" y="2060542"/>
                <a:ext cx="12192000" cy="4880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𝑓𝑜𝑙𝑙𝑜𝑤𝑠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𝑆𝑜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𝑔𝑒𝑛𝑒𝑟𝑎𝑙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func>
                                <m:func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" y="2060542"/>
                <a:ext cx="12192000" cy="4880823"/>
              </a:xfrm>
              <a:prstGeom prst="rect">
                <a:avLst/>
              </a:prstGeom>
              <a:blipFill>
                <a:blip r:embed="rId2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3239981-FE4D-7344-8C35-1F41D89BB8F2}"/>
                  </a:ext>
                </a:extLst>
              </p:cNvPr>
              <p:cNvSpPr/>
              <p:nvPr/>
            </p:nvSpPr>
            <p:spPr>
              <a:xfrm>
                <a:off x="-226031" y="0"/>
                <a:ext cx="11126912" cy="2302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𝐷𝑒𝑡𝑒𝑟𝑚𝑖𝑛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3239981-FE4D-7344-8C35-1F41D89BB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031" y="0"/>
                <a:ext cx="11126912" cy="2302040"/>
              </a:xfrm>
              <a:prstGeom prst="rect">
                <a:avLst/>
              </a:prstGeom>
              <a:blipFill>
                <a:blip r:embed="rId3"/>
                <a:stretch>
                  <a:fillRect b="-1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E25914-94D1-524C-A0BE-06031A44E30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62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𝑱𝒐𝒓𝒅𝒂𝒏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𝒏𝒐𝒓𝒎𝒂𝒍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𝒇𝒐𝒓𝒎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𝑡h𝑒𝑜𝑟𝑦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𝑠𝑎𝑦𝑠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𝑐𝑜𝑚𝑝𝑙𝑒𝑥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𝑛𝑜𝑛𝑠𝑖𝑛𝑔𝑢𝑙𝑎𝑟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𝑔𝑒𝑛𝑒𝑟𝑎𝑙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𝑤𝑖𝑙𝑙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𝑐𝑜𝑚𝑝𝑙𝑒𝑥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𝑛𝑜𝑟𝑚𝑎𝑙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Jordan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𝑐𝑜𝑙𝑢𝑚𝑛𝑠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𝑒𝑛𝑡𝑖𝑟𝑒𝑙𝑦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𝑁𝑜𝑡𝑒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𝑚𝑎𝑑𝑒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𝑠𝑎𝑚𝑒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E25914-94D1-524C-A0BE-06031A44E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622390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55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5A763B-B120-2F48-A8F0-47B53B02379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438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𝑒𝑙𝑒𝑚𝑒𝑛𝑡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𝑒𝑎𝑠𝑖𝑙𝑦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𝑠𝑜𝑙𝑣𝑒𝑑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𝑏𝑒𝑔𝑖𝑛𝑠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𝐽𝑍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5A763B-B120-2F48-A8F0-47B53B023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438044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988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F6917B-F12F-0E4C-B5F5-B6FF9150AC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302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𝑆𝑒𝑡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=0;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𝑤𝑒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𝑔𝑒𝑡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</m:oMath>
                </a14:m>
                <a:br>
                  <a:rPr kumimoji="1" lang="en-US" altLang="zh-CN" sz="2400" b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F6917B-F12F-0E4C-B5F5-B6FF9150A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302879"/>
              </a:xfrm>
              <a:prstGeom prst="rect">
                <a:avLst/>
              </a:prstGeom>
              <a:blipFill>
                <a:blip r:embed="rId2"/>
                <a:stretch>
                  <a:fillRect l="-20729" t="-39516" b="-16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779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196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𝑺𝒖𝒎𝒎𝒂𝒓𝒚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=0,1,…,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𝑑𝑒𝑔𝑟𝑒𝑒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1961306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975C81-48EB-D644-A0FA-4D52D867CBFE}"/>
                  </a:ext>
                </a:extLst>
              </p:cNvPr>
              <p:cNvSpPr/>
              <p:nvPr/>
            </p:nvSpPr>
            <p:spPr>
              <a:xfrm>
                <a:off x="0" y="1695209"/>
                <a:ext cx="11917493" cy="5680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=−1.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𝑐𝑜𝑟𝑟𝑒𝑠𝑝𝑜𝑛𝑑𝑖𝑛𝑔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𝑠𝑒𝑐𝑜𝑛𝑑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𝑙𝑖𝑛𝑒𝑎𝑟𝑙𝑦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</m:oMath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𝑜𝑏𝑡𝑎𝑖𝑛𝑒𝑑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𝑎𝑛𝑠𝑎𝑡𝑧</m:t>
                    </m:r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𝑏𝑡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𝑏𝑡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3975C81-48EB-D644-A0FA-4D52D867C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5209"/>
                <a:ext cx="11917493" cy="5680401"/>
              </a:xfrm>
              <a:prstGeom prst="rect">
                <a:avLst/>
              </a:prstGeom>
              <a:blipFill>
                <a:blip r:embed="rId4"/>
                <a:stretch>
                  <a:fillRect l="-1173" t="-26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3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D5364D-BA14-7540-B44E-807CAB98F2DA}"/>
                  </a:ext>
                </a:extLst>
              </p:cNvPr>
              <p:cNvSpPr txBox="1"/>
              <p:nvPr/>
            </p:nvSpPr>
            <p:spPr>
              <a:xfrm>
                <a:off x="0" y="-111211"/>
                <a:ext cx="12192000" cy="7597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𝑰𝒏𝒊𝒕𝒊𝒂𝒍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𝒗𝒂𝒍𝒖𝒆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𝒑𝒓𝒐𝒃𝒍𝒆𝒎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𝑵𝒐𝒓𝒎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||⋅||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𝑝𝑟𝑜𝑝𝑒𝑟𝑡𝑖𝑒𝑠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𝑑𝑒𝑓𝑖𝑛𝑖𝑡𝑒𝑛𝑒𝑠𝑠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𝑐𝑜𝑠𝑛𝑡𝑎𝑛𝑡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𝑡𝑟𝑖𝑎𝑛𝑔𝑙𝑒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𝑖𝑛𝑒𝑞𝑢𝑎𝑙𝑖𝑡𝑦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dirty="0"/>
                </a:br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3D5364D-BA14-7540-B44E-807CAB98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1211"/>
                <a:ext cx="12192000" cy="7597401"/>
              </a:xfrm>
              <a:prstGeom prst="rect">
                <a:avLst/>
              </a:prstGeom>
              <a:blipFill>
                <a:blip r:embed="rId2"/>
                <a:stretch>
                  <a:fillRect l="-417" b="-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311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108452"/>
                <a:ext cx="12192000" cy="4785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𝑒𝑖𝑔𝑒𝑛𝑣𝑎𝑙𝑢𝑒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𝑠𝑜𝑙𝑣𝑒𝑑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452"/>
                <a:ext cx="12192000" cy="4785734"/>
              </a:xfrm>
              <a:prstGeom prst="rect">
                <a:avLst/>
              </a:prstGeom>
              <a:blipFill>
                <a:blip r:embed="rId3"/>
                <a:stretch>
                  <a:fillRect l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55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blipFill>
                <a:blip r:embed="rId2"/>
                <a:stretch>
                  <a:fillRect l="-416" t="-116667" b="-2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E02E47-3F20-244E-A916-7384C6A12526}"/>
                  </a:ext>
                </a:extLst>
              </p:cNvPr>
              <p:cNvSpPr txBox="1"/>
              <p:nvPr/>
            </p:nvSpPr>
            <p:spPr>
              <a:xfrm>
                <a:off x="226031" y="1482634"/>
                <a:ext cx="12192000" cy="568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𝑓𝑜𝑙𝑙𝑜𝑤𝑠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=2,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𝑎𝑏𝑜𝑢𝑡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𝐹𝑟𝑜𝑚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𝑜𝑏𝑡𝑎𝑖𝑛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E02E47-3F20-244E-A916-7384C6A1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" y="1482634"/>
                <a:ext cx="12192000" cy="5683415"/>
              </a:xfrm>
              <a:prstGeom prst="rect">
                <a:avLst/>
              </a:prstGeom>
              <a:blipFill>
                <a:blip r:embed="rId3"/>
                <a:stretch>
                  <a:fillRect l="-104" t="-4241" b="-6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5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" y="-575353"/>
                <a:ext cx="12192000" cy="2143664"/>
              </a:xfrm>
              <a:prstGeom prst="rect">
                <a:avLst/>
              </a:prstGeom>
              <a:blipFill>
                <a:blip r:embed="rId2"/>
                <a:stretch>
                  <a:fillRect l="-104" t="-116667" b="-2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8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14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𝑴𝒂𝒕𝒓𝒊𝒙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𝒇𝒖𝒏𝒄𝒕𝒊𝒐𝒏𝒔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𝑷𝒐𝒘𝒆𝒓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𝒔𝒆𝒓𝒊𝒆𝒔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𝒎𝒂𝒕𝒓𝒊𝒄𝒆𝒔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𝒄𝒐𝒏𝒗𝒆𝒓𝒈𝒆𝒏𝒄𝒆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𝑢𝑠𝑢𝑎𝑙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→0. 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𝒂𝒃𝒔𝒐𝒍𝒖𝒕𝒆𝒍𝒚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𝒄𝒐𝒏𝒗𝒆𝒓𝒈𝒆𝒏𝒕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141057"/>
              </a:xfrm>
              <a:prstGeom prst="rect">
                <a:avLst/>
              </a:prstGeom>
              <a:blipFill>
                <a:blip r:embed="rId2"/>
                <a:stretch>
                  <a:fillRect l="-313" b="-1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918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205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𝒆𝒙𝒑𝒐𝒏𝒆𝒏𝒕𝒊𝒂𝒍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𝒇𝒖𝒏𝒄𝒕𝒊𝒐𝒏𝒔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+…+…+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𝑎𝑏𝑠𝑜𝑙𝑢𝑡𝑒𝑙𝑦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𝑠h𝑜𝑤𝑠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𝒇𝒖𝒏𝒅𝒂𝒎𝒆𝒏𝒕𝒂𝒍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𝐼𝑉𝑃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𝐴𝑌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205288"/>
              </a:xfrm>
              <a:prstGeom prst="rect">
                <a:avLst/>
              </a:prstGeom>
              <a:blipFill>
                <a:blip r:embed="rId2"/>
                <a:stretch>
                  <a:fillRect l="-313" b="-32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8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721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𝑠𝑒𝑟𝑖𝑒𝑠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+…+…+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+1+</m:t>
                                </m:r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…+</m:t>
                                </m:r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…+</m:t>
                                </m:r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𝑎𝑏𝑠𝑜𝑙𝑢𝑡𝑒𝑙𝑦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𝑠𝑡𝑎𝑛𝑑𝑎𝑟𝑑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9860-FE9F-6D4E-9F77-43530CED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7214091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583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/>
              <p:nvPr/>
            </p:nvSpPr>
            <p:spPr>
              <a:xfrm>
                <a:off x="82192" y="0"/>
                <a:ext cx="12109807" cy="6624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𝑎𝑢𝑡𝑜𝑛𝑜𝑚𝑜𝑢𝑠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</m:oMath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num>
                                  <m:den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𝑐𝑜𝑛𝑡𝑖𝑛𝑢𝑜𝑢𝑠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𝐶𝑜𝑛𝑠𝑖𝑑𝑒𝑟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𝑝𝑒𝑟𝑖𝑜𝑑𝑖𝑐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𝑛𝑜𝑛𝑠𝑖𝑛𝑔𝑢𝑙𝑎𝑟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𝑡𝑎h𝑡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2" y="0"/>
                <a:ext cx="12109807" cy="6624186"/>
              </a:xfrm>
              <a:prstGeom prst="rect">
                <a:avLst/>
              </a:prstGeom>
              <a:blipFill>
                <a:blip r:embed="rId2"/>
                <a:stretch>
                  <a:fillRect l="-20628" t="-29502" b="-8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07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782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𝐸𝑥𝑒𝑟𝑐𝑖𝑠𝑒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𝐷𝑒𝑡𝑒𝑟𝑚𝑖𝑛𝑒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𝑓𝑜𝑙𝑙𝑜𝑤𝑖𝑛𝑔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𝑑𝑖𝑓𝑓𝑒𝑟𝑒𝑛𝑡𝑖𝑎𝑙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num>
                                  <m:den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.      </m:t>
                          </m:r>
                        </m:e>
                      </m:d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      </m:t>
                          </m:r>
                        </m:e>
                      </m:d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.      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2400" b="0" dirty="0"/>
                </a:b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2.   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𝑔𝑒𝑛𝑒𝑟𝑎𝑙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𝑛𝑜𝑛h𝑜𝑚𝑜𝑔𝑒𝑛𝑒𝑜𝑢𝑠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𝑐𝑜𝑛𝑠𝑡𝑎𝑛𝑡𝑠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𝑠𝑎𝑡𝑖𝑠𝑡𝑦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88B7D64-BCCB-FD45-8493-C5EA1CF4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782930"/>
              </a:xfrm>
              <a:prstGeom prst="rect">
                <a:avLst/>
              </a:prstGeom>
              <a:blipFill>
                <a:blip r:embed="rId2"/>
                <a:stretch>
                  <a:fillRect l="-16979" t="-33846" b="-24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04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6D1BAB-F564-604C-AD86-D919C3C8C58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465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𝐵𝑎𝑠𝑒𝑑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𝑑𝑒𝑓𝑖𝑛𝑖𝑡𝑖𝑜𝑛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d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≤|</m:t>
                    </m:r>
                    <m:nary>
                      <m:nary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𝑠𝑒𝑞𝑢𝑒𝑛𝑐𝑒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𝑐𝑜𝑛𝑣𝑒𝑟𝑔𝑒𝑠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𝑛𝑜𝑟𝑚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=0 .</m:t>
                          </m:r>
                        </m:e>
                      </m:func>
                    </m:oMath>
                  </m:oMathPara>
                </a14:m>
                <a:br>
                  <a:rPr kumimoji="1" lang="en-US" altLang="zh-CN" sz="2400" b="0" dirty="0"/>
                </a:br>
                <a:br>
                  <a:rPr kumimoji="1" lang="en-US" altLang="zh-CN" sz="2400" b="0" dirty="0"/>
                </a:br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F6D1BAB-F564-604C-AD86-D919C3C8C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465838"/>
              </a:xfrm>
              <a:prstGeom prst="rect">
                <a:avLst/>
              </a:prstGeom>
              <a:blipFill>
                <a:blip r:embed="rId2"/>
                <a:stretch>
                  <a:fillRect l="-3021" t="-14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57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444323-DB22-BA4E-8F75-4299A96166E0}"/>
                  </a:ext>
                </a:extLst>
              </p:cNvPr>
              <p:cNvSpPr/>
              <p:nvPr/>
            </p:nvSpPr>
            <p:spPr>
              <a:xfrm>
                <a:off x="-1" y="88210"/>
                <a:ext cx="12191999" cy="4617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𝑳𝒊𝒑𝒔𝒄𝒉𝒊𝒕𝒛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𝒄𝒐𝒏𝒅𝒊𝒕𝒊𝒐𝒏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𝑤𝑖𝑡h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𝐿𝑖𝑝𝑠𝑐h𝑖𝑡𝑧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𝑖𝑓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∀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𝑳𝒐𝒄𝒂𝒍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𝑳𝒊𝒑𝒔𝒄𝒉𝒊𝒕𝒛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𝒄𝒐𝒏𝒅𝒊𝒕𝒊𝒐𝒏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𝑠𝑎𝑖𝑑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𝑛𝑒𝑖h𝑏𝑜𝑟h𝑜𝑜𝑑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𝑳𝒆𝒎𝒎𝒂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𝑠𝑎𝑡𝑖𝑠𝑓𝑖𝑒𝑠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𝑐𝑜𝑚𝑝𝑎𝑐𝑡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C444323-DB22-BA4E-8F75-4299A9616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88210"/>
                <a:ext cx="12191999" cy="46177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9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E5D840-B615-874A-8B49-1AEBE3155BC2}"/>
                  </a:ext>
                </a:extLst>
              </p:cNvPr>
              <p:cNvSpPr txBox="1"/>
              <p:nvPr/>
            </p:nvSpPr>
            <p:spPr>
              <a:xfrm>
                <a:off x="-86498" y="12357"/>
                <a:ext cx="12278498" cy="5105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𝑬𝒙𝒊𝒔𝒕𝒆𝒏𝒄𝒆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𝒖𝒏𝒊𝒒𝒖𝒆𝒏𝒆𝒔𝒔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𝒕𝒉𝒆𝒐𝒓𝒆𝒎</m:t>
                      </m:r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𝐿𝑖𝑝𝑠𝑐h𝑖𝑡𝑧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𝑏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.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kumimoji="1" lang="en-US" altLang="zh-CN" sz="2400" b="0" dirty="0">
                    <a:ea typeface="Cambria Math" panose="02040503050406030204" pitchFamily="18" charset="0"/>
                  </a:rPr>
                  <a:t>||.</a:t>
                </a:r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𝑑𝑜𝑚𝑎𝑖𝑛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𝑠𝑎𝑡𝑖𝑠𝑓𝑦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𝑙𝑜𝑐𝑎𝑙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𝐿𝑖𝑝𝑠𝑐h𝑖𝑡𝑧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𝑐𝑜𝑛𝑑𝑖𝑡𝑖𝑜𝑛</m:t>
                      </m:r>
                    </m:oMath>
                  </m:oMathPara>
                </a14:m>
                <a:br>
                  <a:rPr kumimoji="1" lang="en-US" altLang="zh-CN" sz="2400" b="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𝑟𝑒𝑠𝑝𝑒𝑐𝑡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𝑖𝑛𝑖𝑡𝑖𝑎𝑙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𝑝𝑟𝑜𝑏𝑙𝑒𝑚</m:t>
                    </m:r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br>
                  <a:rPr kumimoji="1" lang="en-US" altLang="zh-CN" sz="24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𝑒𝑥𝑡𝑒𝑛𝑑𝑒𝑑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1E5D840-B615-874A-8B49-1AEBE315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498" y="12357"/>
                <a:ext cx="12278498" cy="5105308"/>
              </a:xfrm>
              <a:prstGeom prst="rect">
                <a:avLst/>
              </a:prstGeom>
              <a:blipFill>
                <a:blip r:embed="rId2"/>
                <a:stretch>
                  <a:fillRect l="-414" r="-1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F9001-F543-0946-8144-A12C122196AF}"/>
                  </a:ext>
                </a:extLst>
              </p:cNvPr>
              <p:cNvSpPr txBox="1"/>
              <p:nvPr/>
            </p:nvSpPr>
            <p:spPr>
              <a:xfrm>
                <a:off x="0" y="5117665"/>
                <a:ext cx="12028934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𝑷𝒆𝒂𝒏𝒐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𝒆𝒙𝒊𝒔𝒕𝒆𝒏𝒄𝒆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𝒕𝒉𝒆𝒐𝒓𝒆𝒎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𝑑𝑜𝑚𝑎𝑖𝑛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𝑒𝑥𝑡𝑒𝑛𝑑𝑒𝑑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1F9001-F543-0946-8144-A12C12219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7665"/>
                <a:ext cx="12028934" cy="1661993"/>
              </a:xfrm>
              <a:prstGeom prst="rect">
                <a:avLst/>
              </a:prstGeom>
              <a:blipFill>
                <a:blip r:embed="rId3"/>
                <a:stretch>
                  <a:fillRect l="-422" r="-422" b="-3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93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8FF179-7F58-9545-8BD9-9C2CA678416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968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𝑯𝒐𝒎𝒐𝒈𝒆𝒏𝒆𝒐𝒖𝒔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𝒔𝒚𝒔𝒕𝒆𝒎𝒔</m:t>
                      </m:r>
                    </m:oMath>
                  </m:oMathPara>
                </a14:m>
                <a:br>
                  <a:rPr kumimoji="1" lang="en-US" altLang="zh-CN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400" i="1" dirty="0">
                    <a:latin typeface="Cambria Math" panose="02040503050406030204" pitchFamily="18" charset="0"/>
                  </a:rPr>
                  <a:t> (1)is a first order linear systems.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𝑆𝑒𝑡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i="1" dirty="0">
                    <a:latin typeface="Cambria Math" panose="020405030504060302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𝑊𝑟𝑖𝑡𝑡𝑒𝑛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𝑛𝑜𝑡𝑎𝑡𝑖𝑜𝑛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𝑟𝑒𝑎𝑑𝑠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𝑐𝑎𝑙𝑙𝑒𝑑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h𝑜𝑚𝑜𝑔𝑒𝑛𝑒𝑜𝑢𝑠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𝑜𝑡h𝑒𝑟𝑤𝑖𝑠𝑒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𝑐𝑎𝑙𝑙𝑒𝑑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𝑖𝑛h𝑜𝑚𝑜𝑔𝑒𝑛𝑒𝑜𝑢𝑠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1"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𝑻𝒉𝒆𝒐𝒓𝒆𝒎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𝑐𝑜𝑛𝑡𝑖𝑛𝑢𝑜𝑢𝑠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𝑒𝑥𝑎𝑐𝑡𝑙𝑦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58FF179-7F58-9545-8BD9-9C2CA6784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968574"/>
              </a:xfrm>
              <a:prstGeom prst="rect">
                <a:avLst/>
              </a:prstGeom>
              <a:blipFill>
                <a:blip r:embed="rId2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3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𝒍𝒊𝒏𝒆𝒂𝒓𝒍𝒚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𝒅𝒆𝒑𝒆𝒏𝒅𝒆𝒏𝒕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𝑠𝑎𝑖𝑑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𝒍𝒊𝒏𝒆𝒂𝒓𝒍𝒚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𝒊𝒏𝒅𝒆𝒑𝒆𝒏𝒅𝒆𝒏𝒕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𝑷𝒓𝒐𝒑𝒐𝒔𝒊𝒕𝒊𝒐𝒏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𝒉𝒐𝒎𝒐𝒈𝒆𝒏𝒆𝒐𝒖𝒔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𝒔𝒚𝒔𝒕𝒆𝒎𝒔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𝒉𝒐𝒎𝒐𝒈𝒆𝒏𝒆𝒐𝒖𝒔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>
                          <a:latin typeface="Cambria Math" panose="02040503050406030204" pitchFamily="18" charset="0"/>
                        </a:rPr>
                        <m:t>𝒔𝒚𝒔𝒕𝒆𝒎𝒔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kumimoji="1" lang="en-US" altLang="zh-CN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24315"/>
              </a:xfrm>
              <a:prstGeom prst="rect">
                <a:avLst/>
              </a:prstGeom>
              <a:blipFill>
                <a:blip r:embed="rId3"/>
                <a:stretch>
                  <a:fillRect r="-4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E8C884-EE91-4543-8A8A-6BB70A08518A}"/>
                  </a:ext>
                </a:extLst>
              </p:cNvPr>
              <p:cNvSpPr txBox="1"/>
              <p:nvPr/>
            </p:nvSpPr>
            <p:spPr>
              <a:xfrm>
                <a:off x="0" y="2751083"/>
                <a:ext cx="12192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𝒇𝒖𝒏𝒅𝒂𝒎𝒆𝒏𝒕𝒂𝒍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𝒔𝒚𝒔𝒕𝒆𝒎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𝒔𝒐𝒍𝒖𝒕𝒊𝒐𝒏𝒔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𝑓𝑢𝑛𝑑𝑎𝑚𝑒𝑛𝑡𝑎𝑙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𝑒𝑣𝑒𝑟𝑦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𝑤𝑟𝑖𝑡𝑡𝑒𝑛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𝑐𝑜𝑚𝑏𝑖𝑛𝑎𝑡𝑖𝑜𝑛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𝑠𝑦𝑠𝑡𝑒𝑚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𝑎𝑠𝑠𝑒𝑚𝑏𝑙𝑒𝑑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𝑖𝑛𝑡𝑜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𝒇𝒖𝒏𝒅𝒂𝒎𝒆𝒏𝒕𝒂𝒍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𝒎𝒂𝒕𝒓𝒊𝒙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E8C884-EE91-4543-8A8A-6BB70A085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1083"/>
                <a:ext cx="12192000" cy="4524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4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362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kumimoji="1" lang="en-US" altLang="zh-CN" sz="240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𝐸𝑥𝑎𝑚𝑝𝑙𝑒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𝑆h𝑜𝑤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𝑓𝑢𝑛𝑐𝑡𝑖𝑜𝑛𝑠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b="0" i="1" dirty="0">
                    <a:latin typeface="Cambria Math" panose="02040503050406030204" pitchFamily="18" charset="0"/>
                  </a:rPr>
                </a:br>
                <a:r>
                  <a:rPr kumimoji="1" lang="en-US" altLang="zh-CN" sz="2400" b="0" i="1" dirty="0">
                    <a:latin typeface="Cambria Math" panose="02040503050406030204" pitchFamily="18" charset="0"/>
                  </a:rPr>
                  <a:t>E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𝑥𝑐𝑒𝑟𝑠𝑖𝑠𝑒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𝑆h𝑜𝑤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𝑓𝑢𝑛𝑐𝑡𝑖𝑜𝑛𝑠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𝑙𝑖𝑛𝑒𝑎𝑟𝑙𝑦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𝑖𝑛𝑑𝑒𝑝𝑒𝑛𝑑𝑒𝑛𝑡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br>
                  <a:rPr kumimoji="1" lang="en-US" altLang="zh-CN" sz="2400" i="1" dirty="0">
                    <a:latin typeface="Cambria Math" panose="02040503050406030204" pitchFamily="18" charset="0"/>
                  </a:rPr>
                </a:b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E7A57C9-6F01-2A4E-AA93-6E0769E6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362126"/>
              </a:xfrm>
              <a:prstGeom prst="rect">
                <a:avLst/>
              </a:prstGeom>
              <a:blipFill>
                <a:blip r:embed="rId3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47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20643</TotalTime>
  <Words>757</Words>
  <Application>Microsoft Macintosh PowerPoint</Application>
  <PresentationFormat>宽屏</PresentationFormat>
  <Paragraphs>74</Paragraphs>
  <Slides>37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liufengnan@dlut.edu.cn</dc:creator>
  <cp:lastModifiedBy>Microsoft Office User</cp:lastModifiedBy>
  <cp:revision>237</cp:revision>
  <cp:lastPrinted>2023-03-25T12:05:31Z</cp:lastPrinted>
  <dcterms:created xsi:type="dcterms:W3CDTF">2022-02-27T04:10:21Z</dcterms:created>
  <dcterms:modified xsi:type="dcterms:W3CDTF">2023-03-25T12:06:19Z</dcterms:modified>
</cp:coreProperties>
</file>